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4" r:id="rId4"/>
    <p:sldId id="273" r:id="rId5"/>
    <p:sldId id="284" r:id="rId6"/>
    <p:sldId id="285" r:id="rId7"/>
    <p:sldId id="287" r:id="rId8"/>
    <p:sldId id="286" r:id="rId9"/>
    <p:sldId id="288" r:id="rId10"/>
    <p:sldId id="289" r:id="rId11"/>
    <p:sldId id="290" r:id="rId12"/>
    <p:sldId id="292" r:id="rId13"/>
    <p:sldId id="293" r:id="rId14"/>
    <p:sldId id="294" r:id="rId15"/>
    <p:sldId id="295" r:id="rId16"/>
    <p:sldId id="296" r:id="rId17"/>
    <p:sldId id="266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e Martinez - MCESAX" initials="MM-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9" autoAdjust="0"/>
    <p:restoredTop sz="65471" autoAdjust="0"/>
  </p:normalViewPr>
  <p:slideViewPr>
    <p:cSldViewPr>
      <p:cViewPr varScale="1">
        <p:scale>
          <a:sx n="76" d="100"/>
          <a:sy n="76" d="100"/>
        </p:scale>
        <p:origin x="208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8072" cy="466031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69" y="2"/>
            <a:ext cx="3038072" cy="466031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A3872931-288C-456B-B9C8-712D883DB3BD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70"/>
            <a:ext cx="3038072" cy="466030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69" y="8830370"/>
            <a:ext cx="3038072" cy="466030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9857D068-6AB5-4D77-A65C-20060B592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8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4B732CBA-F3CB-40D1-B671-249D6EDA7F14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2B411000-BCB9-4E23-98BF-76768EB67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63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11000-BCB9-4E23-98BF-76768EB678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25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11000-BCB9-4E23-98BF-76768EB678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40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11000-BCB9-4E23-98BF-76768EB678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25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11000-BCB9-4E23-98BF-76768EB678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07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11000-BCB9-4E23-98BF-76768EB678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83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11000-BCB9-4E23-98BF-76768EB678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13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11000-BCB9-4E23-98BF-76768EB678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5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11000-BCB9-4E23-98BF-76768EB678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09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11000-BCB9-4E23-98BF-76768EB678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71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11000-BCB9-4E23-98BF-76768EB678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07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pay</a:t>
            </a:r>
            <a:r>
              <a:rPr lang="en-US" baseline="0" dirty="0" smtClean="0"/>
              <a:t> check is not enough anymore! Ask anyone who’s been at your school for a </a:t>
            </a:r>
            <a:r>
              <a:rPr lang="en-US" baseline="0" smtClean="0"/>
              <a:t>long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11000-BCB9-4E23-98BF-76768EB678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67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11000-BCB9-4E23-98BF-76768EB678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26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11000-BCB9-4E23-98BF-76768EB678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49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11000-BCB9-4E23-98BF-76768EB678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57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11000-BCB9-4E23-98BF-76768EB678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08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11000-BCB9-4E23-98BF-76768EB678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19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11000-BCB9-4E23-98BF-76768EB678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83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524000" y="3886200"/>
            <a:ext cx="6553200" cy="990600"/>
          </a:xfrm>
        </p:spPr>
        <p:txBody>
          <a:bodyPr anchor="t" anchorCtr="0"/>
          <a:lstStyle>
            <a:lvl1pPr algn="r">
              <a:defRPr sz="3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24000" y="5124450"/>
            <a:ext cx="6553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3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tx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003F77"/>
          </a:solidFill>
          <a:ln>
            <a:solidFill>
              <a:srgbClr val="003F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" y="0"/>
            <a:ext cx="1143000" cy="6858000"/>
          </a:xfrm>
          <a:prstGeom prst="rect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MCESALogo-SealLeft-Tagli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3" y="665007"/>
            <a:ext cx="7391394" cy="13923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62000" y="1219200"/>
            <a:ext cx="79248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971800"/>
            <a:ext cx="65532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267200"/>
            <a:ext cx="65532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3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304800" y="0"/>
            <a:ext cx="1143000" cy="6858000"/>
          </a:xfrm>
          <a:prstGeom prst="rect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924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762000" y="1219200"/>
            <a:ext cx="38100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73752" y="1216152"/>
            <a:ext cx="38130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924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85875"/>
            <a:ext cx="3886200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800600" y="1295400"/>
            <a:ext cx="38893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62000" y="2133600"/>
            <a:ext cx="38862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133600"/>
            <a:ext cx="38862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924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609600" y="304800"/>
            <a:ext cx="54102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924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62000" y="1219200"/>
            <a:ext cx="7924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003F77"/>
          </a:solidFill>
          <a:ln>
            <a:solidFill>
              <a:srgbClr val="003F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4800" y="0"/>
            <a:ext cx="381000" cy="6858000"/>
          </a:xfrm>
          <a:prstGeom prst="rect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MCESALogo-LeftSeal-FINAL.gif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96000" y="6400800"/>
            <a:ext cx="28860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Compensation Statements</a:t>
            </a:r>
            <a:br>
              <a:rPr lang="en-US" dirty="0" smtClean="0"/>
            </a:br>
            <a:r>
              <a:rPr lang="en-US" dirty="0" smtClean="0"/>
              <a:t>Using </a:t>
            </a:r>
            <a:r>
              <a:rPr lang="en-US" dirty="0" smtClean="0"/>
              <a:t>IVEE – PR Version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Prepared for Southern Arizona IVEE User Group</a:t>
            </a:r>
          </a:p>
          <a:p>
            <a:r>
              <a:rPr lang="en-US" dirty="0" smtClean="0"/>
              <a:t>October 3,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Compensation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1999" y="1219199"/>
            <a:ext cx="7924801" cy="2362201"/>
          </a:xfrm>
        </p:spPr>
        <p:txBody>
          <a:bodyPr>
            <a:normAutofit/>
          </a:bodyPr>
          <a:lstStyle/>
          <a:p>
            <a:r>
              <a:rPr lang="en-US" dirty="0" smtClean="0"/>
              <a:t>Add records for all your Employer Paid Benefits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514600"/>
            <a:ext cx="7356288" cy="307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4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Compensation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1999" y="1219199"/>
            <a:ext cx="7924801" cy="2362201"/>
          </a:xfrm>
        </p:spPr>
        <p:txBody>
          <a:bodyPr>
            <a:normAutofit/>
          </a:bodyPr>
          <a:lstStyle/>
          <a:p>
            <a:r>
              <a:rPr lang="en-US" dirty="0" smtClean="0"/>
              <a:t>Deductions / Benefits Maintenance – Assign Compensation Statement Categories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" y="2133600"/>
            <a:ext cx="8118803" cy="3810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14400" y="3733800"/>
            <a:ext cx="4800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2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Compensation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1999" y="1219199"/>
            <a:ext cx="8100854" cy="4911399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Human Resources &gt; Reports &gt; Compensation Statements &gt; Compensation Statement Setup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057399"/>
            <a:ext cx="4782894" cy="4149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743" y="2057400"/>
            <a:ext cx="4790151" cy="4155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3871" y="3392642"/>
            <a:ext cx="3477110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8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Compensation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1999" y="1219199"/>
            <a:ext cx="8100854" cy="4911399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Human Resources &gt; Reports &gt; Compensation Statements &gt; Compensation Statement </a:t>
            </a:r>
            <a:r>
              <a:rPr lang="en-US" i="1" dirty="0" smtClean="0">
                <a:solidFill>
                  <a:srgbClr val="FF0000"/>
                </a:solidFill>
              </a:rPr>
              <a:t>Summary</a:t>
            </a:r>
            <a:endParaRPr lang="en-US" i="1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81" y="2590800"/>
            <a:ext cx="7773489" cy="18383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5681" y="4602540"/>
            <a:ext cx="7937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Summary grid shows all the categories you have set up for each employee.  </a:t>
            </a:r>
          </a:p>
          <a:p>
            <a:endParaRPr lang="en-US" sz="2400" dirty="0"/>
          </a:p>
          <a:p>
            <a:r>
              <a:rPr lang="en-US" sz="2400" dirty="0" smtClean="0"/>
              <a:t>Populated once you run the Action to Generate Statements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012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Compensation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1999" y="1219199"/>
            <a:ext cx="8100854" cy="4911399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Human Resources &gt; Reports &gt; Compensation Statements &gt; Compensation </a:t>
            </a:r>
            <a:r>
              <a:rPr lang="en-US" i="1" dirty="0" smtClean="0">
                <a:solidFill>
                  <a:srgbClr val="FF0000"/>
                </a:solidFill>
              </a:rPr>
              <a:t>Statement</a:t>
            </a: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5681" y="4602540"/>
            <a:ext cx="7937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Now that you have the records generated, you can print the Compensation Statements!</a:t>
            </a:r>
          </a:p>
          <a:p>
            <a:endParaRPr lang="en-US" sz="2400" dirty="0" smtClean="0"/>
          </a:p>
          <a:p>
            <a:r>
              <a:rPr lang="en-US" sz="2400" dirty="0" smtClean="0"/>
              <a:t>Filter by Group, a specific employee, or run for everyone.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208" y="2328709"/>
            <a:ext cx="3829584" cy="22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3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650" y="212122"/>
            <a:ext cx="6955551" cy="593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3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Benefits of Setting up Comp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2877" y="3886200"/>
            <a:ext cx="8100854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Employee Retention</a:t>
            </a:r>
          </a:p>
          <a:p>
            <a:endParaRPr lang="en-US" dirty="0" smtClean="0"/>
          </a:p>
          <a:p>
            <a:r>
              <a:rPr lang="en-US" dirty="0" smtClean="0"/>
              <a:t>Obtain a clearer picture of what employees cost</a:t>
            </a:r>
          </a:p>
          <a:p>
            <a:endParaRPr lang="en-US" dirty="0" smtClean="0"/>
          </a:p>
          <a:p>
            <a:r>
              <a:rPr lang="en-US" dirty="0" smtClean="0"/>
              <a:t>Forecast effects of payroll changes</a:t>
            </a:r>
          </a:p>
        </p:txBody>
      </p:sp>
      <p:pic>
        <p:nvPicPr>
          <p:cNvPr id="1026" name="Picture 2" descr="http://www.businessnewsdaily.com/images/i/000/002/847/original/happy-employe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76"/>
          <a:stretch/>
        </p:blipFill>
        <p:spPr bwMode="auto">
          <a:xfrm>
            <a:off x="1342391" y="1295401"/>
            <a:ext cx="69818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70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Payroll in the Encumbrance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6000" dirty="0" smtClean="0"/>
              <a:t>Questions?</a:t>
            </a:r>
            <a:endParaRPr lang="en-US" sz="60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58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Compensation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000" dirty="0" smtClean="0"/>
              <a:t>Why bother?</a:t>
            </a:r>
          </a:p>
          <a:p>
            <a:endParaRPr lang="en-US" sz="4000" dirty="0" smtClean="0"/>
          </a:p>
          <a:p>
            <a:r>
              <a:rPr lang="en-US" sz="4000" dirty="0" smtClean="0"/>
              <a:t>Setting up Compensation Statements</a:t>
            </a:r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Other Benefits of Setting Up Compensation Statements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4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Bother?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219200"/>
            <a:ext cx="79248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Isn’t a Paycheck enough?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14400" y="28194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NO!</a:t>
            </a:r>
            <a:endParaRPr lang="en-US" sz="9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435" y="2084294"/>
            <a:ext cx="4039164" cy="3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Compensation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219200"/>
            <a:ext cx="7924800" cy="487680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Human Resources &gt; Reports &gt; Compensation Statements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Start by setting up your Compensation Statement Categories</a:t>
            </a:r>
          </a:p>
          <a:p>
            <a:r>
              <a:rPr lang="en-US" dirty="0" smtClean="0"/>
              <a:t>These define salaries &amp; benefits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155371"/>
            <a:ext cx="6930997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8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Compensation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1999" y="1219199"/>
            <a:ext cx="7981023" cy="4911399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Human Resources &gt; Reports &gt; Compensation Statements &gt; Compensation Statement Categories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Add records to set up which items you want displayed and how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70" y="2438400"/>
            <a:ext cx="7885813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1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Compensation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1999" y="1219199"/>
            <a:ext cx="3733801" cy="4911399"/>
          </a:xfrm>
        </p:spPr>
        <p:txBody>
          <a:bodyPr>
            <a:normAutofit/>
          </a:bodyPr>
          <a:lstStyle/>
          <a:p>
            <a:r>
              <a:rPr lang="en-US" dirty="0" smtClean="0"/>
              <a:t>Add salary records to set up which items you want displayed and how.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Split up Salaries as desired (by fund, by pay description)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399" y="1371600"/>
            <a:ext cx="4154662" cy="468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Compensation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1999" y="1219199"/>
            <a:ext cx="7924801" cy="2362201"/>
          </a:xfrm>
        </p:spPr>
        <p:txBody>
          <a:bodyPr>
            <a:normAutofit/>
          </a:bodyPr>
          <a:lstStyle/>
          <a:p>
            <a:r>
              <a:rPr lang="en-US" dirty="0" smtClean="0"/>
              <a:t>Breakdown salaries, be as specific or as general as you </a:t>
            </a:r>
            <a:r>
              <a:rPr lang="en-US" dirty="0" smtClean="0"/>
              <a:t>want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56" y="3657600"/>
            <a:ext cx="7923905" cy="249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8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Compensation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1999" y="1219199"/>
            <a:ext cx="7924801" cy="2057401"/>
          </a:xfrm>
        </p:spPr>
        <p:txBody>
          <a:bodyPr>
            <a:normAutofit/>
          </a:bodyPr>
          <a:lstStyle/>
          <a:p>
            <a:r>
              <a:rPr lang="en-US" dirty="0" smtClean="0"/>
              <a:t>What benefits are Employer-Paid?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828800"/>
            <a:ext cx="7939749" cy="35110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007273"/>
            <a:ext cx="7703792" cy="269105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56780" y="5282862"/>
            <a:ext cx="7924801" cy="111692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Filter your Deductions &amp; Benefits Maintenance grid to locate your employer paid benefits</a:t>
            </a:r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62000" y="5360074"/>
            <a:ext cx="7924801" cy="111692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Export the grid to excel so you have a reference when inputting your Deduction Categories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262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Compensation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1999" y="1219199"/>
            <a:ext cx="3733801" cy="4911399"/>
          </a:xfrm>
        </p:spPr>
        <p:txBody>
          <a:bodyPr>
            <a:normAutofit/>
          </a:bodyPr>
          <a:lstStyle/>
          <a:p>
            <a:r>
              <a:rPr lang="en-US" dirty="0" smtClean="0"/>
              <a:t>Add benefit records to set up which employer paid benefits you want displayed and how.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Split up Benefits for any employer paid portions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There are no account masks for Benefits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258535"/>
            <a:ext cx="4322582" cy="487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8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CESA All Purpose">
  <a:themeElements>
    <a:clrScheme name="Maricopa County">
      <a:dk1>
        <a:sysClr val="windowText" lastClr="000000"/>
      </a:dk1>
      <a:lt1>
        <a:sysClr val="window" lastClr="FFFFFF"/>
      </a:lt1>
      <a:dk2>
        <a:srgbClr val="002060"/>
      </a:dk2>
      <a:lt2>
        <a:srgbClr val="E7DEC9"/>
      </a:lt2>
      <a:accent1>
        <a:srgbClr val="C5B07E"/>
      </a:accent1>
      <a:accent2>
        <a:srgbClr val="F8EDC5"/>
      </a:accent2>
      <a:accent3>
        <a:srgbClr val="990033"/>
      </a:accent3>
      <a:accent4>
        <a:srgbClr val="008000"/>
      </a:accent4>
      <a:accent5>
        <a:srgbClr val="964305"/>
      </a:accent5>
      <a:accent6>
        <a:srgbClr val="475A8D"/>
      </a:accent6>
      <a:hlink>
        <a:srgbClr val="C5B07E"/>
      </a:hlink>
      <a:folHlink>
        <a:srgbClr val="4A3E21"/>
      </a:folHlink>
    </a:clrScheme>
    <a:fontScheme name="MCESA Main">
      <a:majorFont>
        <a:latin typeface="Garamond"/>
        <a:ea typeface=""/>
        <a:cs typeface=""/>
      </a:majorFont>
      <a:minorFont>
        <a:latin typeface="Tw Cen MT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MCESAPowerPointTemplate</Template>
  <TotalTime>1227</TotalTime>
  <Words>397</Words>
  <Application>Microsoft Office PowerPoint</Application>
  <PresentationFormat>On-screen Show (4:3)</PresentationFormat>
  <Paragraphs>93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Garamond</vt:lpstr>
      <vt:lpstr>Tw Cen MT</vt:lpstr>
      <vt:lpstr>Wingdings</vt:lpstr>
      <vt:lpstr>Wingdings 3</vt:lpstr>
      <vt:lpstr>MCESA All Purpose</vt:lpstr>
      <vt:lpstr>Creating Compensation Statements Using IVEE – PR Version</vt:lpstr>
      <vt:lpstr>Creating Compensation Statements</vt:lpstr>
      <vt:lpstr>Why Bother?</vt:lpstr>
      <vt:lpstr>Setting up Compensation Statements</vt:lpstr>
      <vt:lpstr>Setting up Compensation Statements</vt:lpstr>
      <vt:lpstr>Setting up Compensation Statements</vt:lpstr>
      <vt:lpstr>Setting up Compensation Statements</vt:lpstr>
      <vt:lpstr>Setting up Compensation Statements</vt:lpstr>
      <vt:lpstr>Setting up Compensation Statements</vt:lpstr>
      <vt:lpstr>Setting up Compensation Statements</vt:lpstr>
      <vt:lpstr>Setting up Compensation Statements</vt:lpstr>
      <vt:lpstr>Setting up Compensation Statements</vt:lpstr>
      <vt:lpstr>Setting up Compensation Statements</vt:lpstr>
      <vt:lpstr>Setting up Compensation Statements</vt:lpstr>
      <vt:lpstr>PowerPoint Presentation</vt:lpstr>
      <vt:lpstr>Other Benefits of Setting up Comp Statements</vt:lpstr>
      <vt:lpstr>Processing Payroll in the Encumbrance Period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Martinez - MCESAX</dc:creator>
  <cp:lastModifiedBy>Mike Martinez - MCESAX</cp:lastModifiedBy>
  <cp:revision>82</cp:revision>
  <cp:lastPrinted>2013-09-19T22:00:39Z</cp:lastPrinted>
  <dcterms:created xsi:type="dcterms:W3CDTF">2013-08-28T19:27:27Z</dcterms:created>
  <dcterms:modified xsi:type="dcterms:W3CDTF">2013-10-02T19:20:46Z</dcterms:modified>
</cp:coreProperties>
</file>